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3" r:id="rId4"/>
    <p:sldId id="258" r:id="rId5"/>
    <p:sldId id="271" r:id="rId6"/>
    <p:sldId id="275" r:id="rId7"/>
    <p:sldId id="278" r:id="rId8"/>
    <p:sldId id="277" r:id="rId9"/>
    <p:sldId id="276" r:id="rId10"/>
    <p:sldId id="282" r:id="rId11"/>
    <p:sldId id="280" r:id="rId12"/>
    <p:sldId id="265" r:id="rId13"/>
    <p:sldId id="283" r:id="rId14"/>
    <p:sldId id="260" r:id="rId15"/>
    <p:sldId id="285" r:id="rId16"/>
    <p:sldId id="287" r:id="rId17"/>
    <p:sldId id="257" r:id="rId18"/>
    <p:sldId id="286" r:id="rId19"/>
    <p:sldId id="288" r:id="rId20"/>
    <p:sldId id="289" r:id="rId21"/>
    <p:sldId id="284" r:id="rId22"/>
    <p:sldId id="2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1EA"/>
    <a:srgbClr val="EC7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7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tour.com/russia/images/guide/traditions/easter-egg.jpg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hyperlink" Target="https://www.advantour.com/russia/images/guide/traditions/kulich.jpg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.мальми\Wp_eZzf74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02889" y="-2051369"/>
            <a:ext cx="4357694" cy="8460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71546"/>
            <a:ext cx="7772400" cy="235745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Образовательное путешествие по изучению традиций, обрядов, костюмов России </a:t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(из опыта работы)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786322"/>
            <a:ext cx="8429684" cy="183543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Педагог дополнительного </a:t>
            </a: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образования </a:t>
            </a:r>
          </a:p>
          <a:p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Липатова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Ирина Ивановна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МБОУ ДО «Северо-Енисейский детско-юношеский центр»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2018-2019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уч.год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43890" cy="115568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Театрализованное представление с изучением колядок  на Рождество </a:t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«Гуляйте ребятки в зимние Святки»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Содержимое 5" descr="F:\Новая папка\DSCN589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3929090" cy="291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\DSCN58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00052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DSCN59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901156"/>
            <a:ext cx="3943350" cy="295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Ежегодные мастер-классы для детей и родителей по изготовлению атрибутов и подарков к православным праздникам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Содержимое 3" descr="F:\2\DSCN018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3143272" cy="241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2\DSCN0204.JPG"/>
          <p:cNvPicPr/>
          <p:nvPr/>
        </p:nvPicPr>
        <p:blipFill>
          <a:blip r:embed="rId3" cstate="print"/>
          <a:srcRect r="4348" b="8823"/>
          <a:stretch>
            <a:fillRect/>
          </a:stretch>
        </p:blipFill>
        <p:spPr bwMode="auto">
          <a:xfrm>
            <a:off x="4643438" y="1714488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6\DSCN8213.JPG"/>
          <p:cNvPicPr/>
          <p:nvPr/>
        </p:nvPicPr>
        <p:blipFill>
          <a:blip r:embed="rId4" cstate="print"/>
          <a:srcRect r="21501" b="13078"/>
          <a:stretch>
            <a:fillRect/>
          </a:stretch>
        </p:blipFill>
        <p:spPr bwMode="auto">
          <a:xfrm>
            <a:off x="1142976" y="4143380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6\DSCN8242.JPG"/>
          <p:cNvPicPr>
            <a:picLocks noChangeAspect="1" noChangeArrowheads="1"/>
          </p:cNvPicPr>
          <p:nvPr/>
        </p:nvPicPr>
        <p:blipFill>
          <a:blip r:embed="rId5" cstate="print"/>
          <a:srcRect r="9615" b="7692"/>
          <a:stretch>
            <a:fillRect/>
          </a:stretch>
        </p:blipFill>
        <p:spPr bwMode="auto">
          <a:xfrm>
            <a:off x="4643438" y="4071942"/>
            <a:ext cx="3357586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6758006" cy="621510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Обряды и обычаи на Масленицу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9" name="Picture 2" descr="https://static.relax.ua/images/common/wysiwyg/2018/02/b709ea4efe4c74f461d00ed323e42ca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85926"/>
            <a:ext cx="7072362" cy="47103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Новая папка\DSCN6010.JPG"/>
          <p:cNvPicPr>
            <a:picLocks noChangeAspect="1" noChangeArrowheads="1"/>
          </p:cNvPicPr>
          <p:nvPr/>
        </p:nvPicPr>
        <p:blipFill>
          <a:blip r:embed="rId2" cstate="print"/>
          <a:srcRect l="7531" t="21514" r="16582" b="4545"/>
          <a:stretch>
            <a:fillRect/>
          </a:stretch>
        </p:blipFill>
        <p:spPr bwMode="auto">
          <a:xfrm>
            <a:off x="5000628" y="1071546"/>
            <a:ext cx="3714776" cy="27146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Сжигание чучела Масленицы,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катание с горок, поедание блинов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F:\3\DSCN8714.JPG"/>
          <p:cNvPicPr/>
          <p:nvPr/>
        </p:nvPicPr>
        <p:blipFill>
          <a:blip r:embed="rId3" cstate="print"/>
          <a:srcRect r="6049" b="2642"/>
          <a:stretch>
            <a:fillRect/>
          </a:stretch>
        </p:blipFill>
        <p:spPr bwMode="auto">
          <a:xfrm>
            <a:off x="785786" y="3929066"/>
            <a:ext cx="3643338" cy="274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3\DSCN87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71546"/>
            <a:ext cx="3571900" cy="27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3\DSCN8721.JPG"/>
          <p:cNvPicPr/>
          <p:nvPr/>
        </p:nvPicPr>
        <p:blipFill>
          <a:blip r:embed="rId5" cstate="print"/>
          <a:srcRect t="9854" r="2093"/>
          <a:stretch>
            <a:fillRect/>
          </a:stretch>
        </p:blipFill>
        <p:spPr bwMode="auto">
          <a:xfrm>
            <a:off x="5000628" y="3857628"/>
            <a:ext cx="3786214" cy="261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714488"/>
            <a:ext cx="2786082" cy="128588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85720" y="142852"/>
            <a:ext cx="7056784" cy="635798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mic Sans MS" pitchFamily="66" charset="0"/>
              </a:rPr>
              <a:t>Пасха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Изучение традиций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3080" name="Picture 8" descr="C:\Users\ДЮЦ\Desktop\Документы\Фото ДЮЦ-14-15г\Фото- занятие Пасха СаядянТ.Д\DSC02048.JPG"/>
          <p:cNvPicPr>
            <a:picLocks noChangeAspect="1" noChangeArrowheads="1"/>
          </p:cNvPicPr>
          <p:nvPr/>
        </p:nvPicPr>
        <p:blipFill>
          <a:blip r:embed="rId3" cstate="print"/>
          <a:srcRect t="33334" r="23288"/>
          <a:stretch>
            <a:fillRect/>
          </a:stretch>
        </p:blipFill>
        <p:spPr bwMode="auto">
          <a:xfrm>
            <a:off x="3929059" y="1714488"/>
            <a:ext cx="3500462" cy="2393149"/>
          </a:xfrm>
          <a:prstGeom prst="rect">
            <a:avLst/>
          </a:prstGeom>
          <a:noFill/>
        </p:spPr>
      </p:pic>
      <p:pic>
        <p:nvPicPr>
          <p:cNvPr id="17" name="Picture 6" descr="C:\Users\ДЮЦ\Desktop\Документы\Фото ДЮЦ-14-15г\Фото- занятие Пасха СаядянТ.Д\DSC02017.JPG"/>
          <p:cNvPicPr>
            <a:picLocks noChangeAspect="1" noChangeArrowheads="1"/>
          </p:cNvPicPr>
          <p:nvPr/>
        </p:nvPicPr>
        <p:blipFill>
          <a:blip r:embed="rId4" cstate="print"/>
          <a:srcRect t="9195" r="12070" b="1149"/>
          <a:stretch>
            <a:fillRect/>
          </a:stretch>
        </p:blipFill>
        <p:spPr bwMode="auto">
          <a:xfrm>
            <a:off x="357158" y="3786190"/>
            <a:ext cx="3451004" cy="2639026"/>
          </a:xfrm>
          <a:prstGeom prst="rect">
            <a:avLst/>
          </a:prstGeom>
          <a:noFill/>
        </p:spPr>
      </p:pic>
      <p:pic>
        <p:nvPicPr>
          <p:cNvPr id="18" name="Рисунок 17" descr="C:\Users\ДЮЦ\Desktop\РМО Образовательное путешествие февраль\Фото к презентации\DSCN66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714488"/>
            <a:ext cx="2959100" cy="221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ДЮЦ\Desktop\РМО Образовательное путешествие февраль\Фото к презентации\DSCN6946.JPG"/>
          <p:cNvPicPr/>
          <p:nvPr/>
        </p:nvPicPr>
        <p:blipFill>
          <a:blip r:embed="rId6" cstate="print"/>
          <a:srcRect l="7927" t="11111" r="15041" b="9485"/>
          <a:stretch>
            <a:fillRect/>
          </a:stretch>
        </p:blipFill>
        <p:spPr bwMode="auto">
          <a:xfrm>
            <a:off x="4071934" y="4214818"/>
            <a:ext cx="3076575" cy="237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6829444" cy="5768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Изготовление подарков и сувениров к Пасхе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8" name="Picture 4" descr="F:\3\DSCN8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429024" cy="2571768"/>
          </a:xfrm>
          <a:prstGeom prst="rect">
            <a:avLst/>
          </a:prstGeom>
          <a:noFill/>
        </p:spPr>
      </p:pic>
      <p:pic>
        <p:nvPicPr>
          <p:cNvPr id="9" name="Picture 7" descr="C:\Users\ДЮЦ\Desktop\Документы\Фото ДЮЦ-14-15г\Фото- занятие Пасха СаядянТ.Д\DSC02038.JPG"/>
          <p:cNvPicPr>
            <a:picLocks noChangeAspect="1" noChangeArrowheads="1"/>
          </p:cNvPicPr>
          <p:nvPr/>
        </p:nvPicPr>
        <p:blipFill>
          <a:blip r:embed="rId4" cstate="print"/>
          <a:srcRect t="5882" r="3676"/>
          <a:stretch>
            <a:fillRect/>
          </a:stretch>
        </p:blipFill>
        <p:spPr bwMode="auto">
          <a:xfrm>
            <a:off x="3903013" y="1357298"/>
            <a:ext cx="3216941" cy="2357454"/>
          </a:xfrm>
          <a:prstGeom prst="rect">
            <a:avLst/>
          </a:prstGeom>
          <a:noFill/>
        </p:spPr>
      </p:pic>
      <p:pic>
        <p:nvPicPr>
          <p:cNvPr id="10" name="Picture 2" descr="F:\3\DSCN8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18364"/>
            <a:ext cx="3571900" cy="2678926"/>
          </a:xfrm>
          <a:prstGeom prst="rect">
            <a:avLst/>
          </a:prstGeom>
          <a:noFill/>
        </p:spPr>
      </p:pic>
      <p:pic>
        <p:nvPicPr>
          <p:cNvPr id="11" name="Рисунок 10" descr="C:\Users\ДЮЦ\Desktop\Документы\Фото ДЮЦ-14-15г\Фото- занятие Пасха СаядянТ.Д\DSC02058.JPG"/>
          <p:cNvPicPr/>
          <p:nvPr/>
        </p:nvPicPr>
        <p:blipFill>
          <a:blip r:embed="rId6" cstate="print"/>
          <a:srcRect t="11111" r="195" b="2222"/>
          <a:stretch>
            <a:fillRect/>
          </a:stretch>
        </p:blipFill>
        <p:spPr bwMode="auto">
          <a:xfrm>
            <a:off x="4286248" y="3857628"/>
            <a:ext cx="24288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23528" y="1052736"/>
            <a:ext cx="7056784" cy="3384377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13" name="Рисунок 12" descr="F:\3\DSCN9198.JPG"/>
          <p:cNvPicPr/>
          <p:nvPr/>
        </p:nvPicPr>
        <p:blipFill>
          <a:blip r:embed="rId3" cstate="print"/>
          <a:srcRect t="4894" r="-77" b="6942"/>
          <a:stretch>
            <a:fillRect/>
          </a:stretch>
        </p:blipFill>
        <p:spPr bwMode="auto">
          <a:xfrm>
            <a:off x="4357686" y="214290"/>
            <a:ext cx="2962275" cy="348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ЮЦ\Desktop\РМО Образовательное путешествие февраль\Фото к презентации\DSCN50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3800475" cy="28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F:\3\DSCN8655.JPG"/>
          <p:cNvPicPr>
            <a:picLocks noChangeAspect="1" noChangeArrowheads="1"/>
          </p:cNvPicPr>
          <p:nvPr/>
        </p:nvPicPr>
        <p:blipFill>
          <a:blip r:embed="rId5" cstate="print"/>
          <a:srcRect l="9804" t="2614"/>
          <a:stretch>
            <a:fillRect/>
          </a:stretch>
        </p:blipFill>
        <p:spPr bwMode="auto">
          <a:xfrm>
            <a:off x="3571868" y="3714752"/>
            <a:ext cx="3616937" cy="2928934"/>
          </a:xfrm>
          <a:prstGeom prst="rect">
            <a:avLst/>
          </a:prstGeom>
          <a:noFill/>
        </p:spPr>
      </p:pic>
      <p:pic>
        <p:nvPicPr>
          <p:cNvPr id="11" name="Рисунок 10" descr="F:\3\DSCN9181.JPG"/>
          <p:cNvPicPr/>
          <p:nvPr/>
        </p:nvPicPr>
        <p:blipFill>
          <a:blip r:embed="rId6" cstate="print"/>
          <a:srcRect t="7143" r="2358"/>
          <a:stretch>
            <a:fillRect/>
          </a:stretch>
        </p:blipFill>
        <p:spPr bwMode="auto">
          <a:xfrm>
            <a:off x="428596" y="2928934"/>
            <a:ext cx="2928958" cy="37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214290"/>
            <a:ext cx="6643734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14291"/>
            <a:ext cx="6829444" cy="78581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Мастер-класс для детей и родителей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9" name="Рисунок 8" descr="F:\3\DSCN82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7187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3\DSCN82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6033282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2852"/>
            <a:ext cx="7043758" cy="650085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Создание музея «Прикоснись к старине»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8" name="Рисунок 7" descr="F:\Новая папка\DSCN59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3562350" cy="26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\DSCN59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Новая папка\DSCN5941.JPG"/>
          <p:cNvPicPr/>
          <p:nvPr/>
        </p:nvPicPr>
        <p:blipFill>
          <a:blip r:embed="rId5" cstate="print"/>
          <a:srcRect t="5858" r="1041"/>
          <a:stretch>
            <a:fillRect/>
          </a:stretch>
        </p:blipFill>
        <p:spPr bwMode="auto">
          <a:xfrm>
            <a:off x="4429124" y="3286124"/>
            <a:ext cx="2714644" cy="344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Новая папка\DSCN59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857232"/>
            <a:ext cx="3190875" cy="239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6033282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2852"/>
            <a:ext cx="7043758" cy="650085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Изготовление народной куклы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1026" name="Picture 2" descr="F:\Новая папка\DSCN6422.JPG"/>
          <p:cNvPicPr>
            <a:picLocks noChangeAspect="1" noChangeArrowheads="1"/>
          </p:cNvPicPr>
          <p:nvPr/>
        </p:nvPicPr>
        <p:blipFill>
          <a:blip r:embed="rId3" cstate="print"/>
          <a:srcRect l="31250" t="18750" r="35938" b="18750"/>
          <a:stretch>
            <a:fillRect/>
          </a:stretch>
        </p:blipFill>
        <p:spPr bwMode="auto">
          <a:xfrm>
            <a:off x="4786314" y="785794"/>
            <a:ext cx="2143140" cy="3061628"/>
          </a:xfrm>
          <a:prstGeom prst="rect">
            <a:avLst/>
          </a:prstGeom>
          <a:noFill/>
        </p:spPr>
      </p:pic>
      <p:pic>
        <p:nvPicPr>
          <p:cNvPr id="13" name="Рисунок 12" descr="F:\3\DSCN64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3590925" cy="269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6\DSCN9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000504"/>
            <a:ext cx="3428991" cy="2571743"/>
          </a:xfrm>
          <a:prstGeom prst="rect">
            <a:avLst/>
          </a:prstGeom>
          <a:noFill/>
        </p:spPr>
      </p:pic>
      <p:pic>
        <p:nvPicPr>
          <p:cNvPr id="2" name="Picture 3" descr="F:\6\DSCN9648.JPG"/>
          <p:cNvPicPr>
            <a:picLocks noChangeAspect="1" noChangeArrowheads="1"/>
          </p:cNvPicPr>
          <p:nvPr/>
        </p:nvPicPr>
        <p:blipFill>
          <a:blip r:embed="rId6" cstate="print"/>
          <a:srcRect t="13333" r="1666" b="15555"/>
          <a:stretch>
            <a:fillRect/>
          </a:stretch>
        </p:blipFill>
        <p:spPr bwMode="auto">
          <a:xfrm>
            <a:off x="357158" y="1071546"/>
            <a:ext cx="3951414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Образовательное путешествие – это форма проектной деятельности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</a:rPr>
              <a:t>Основа образовательного путешествия  - 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</a:rPr>
              <a:t>проект по духовно-нравственному воспитанию  «Предание  старины» </a:t>
            </a: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</a:rPr>
              <a:t>детско-юношеского центра</a:t>
            </a:r>
          </a:p>
          <a:p>
            <a:pPr algn="ctr"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6033282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2852"/>
            <a:ext cx="7043758" cy="650085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Проведение праздников Русского валенка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 Русской матрешки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10" name="Рисунок 9" descr="F:\Новая папка\DSCN2888.JPG"/>
          <p:cNvPicPr/>
          <p:nvPr/>
        </p:nvPicPr>
        <p:blipFill>
          <a:blip r:embed="rId3" cstate="print"/>
          <a:srcRect l="8333" t="8928" r="4710"/>
          <a:stretch>
            <a:fillRect/>
          </a:stretch>
        </p:blipFill>
        <p:spPr bwMode="auto">
          <a:xfrm>
            <a:off x="285720" y="1285860"/>
            <a:ext cx="3429024" cy="269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ЮЦ\Desktop\РМО Образовательное путешествие февраль\Фото к презентации\DSC06086.JPG"/>
          <p:cNvPicPr/>
          <p:nvPr/>
        </p:nvPicPr>
        <p:blipFill>
          <a:blip r:embed="rId4" cstate="print"/>
          <a:srcRect l="12944" r="21712" b="-85"/>
          <a:stretch>
            <a:fillRect/>
          </a:stretch>
        </p:blipFill>
        <p:spPr bwMode="auto">
          <a:xfrm>
            <a:off x="4071934" y="4071942"/>
            <a:ext cx="29813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ЮЦ\Desktop\РМО Образовательное путешествие февраль\Фото к презентации\DSCN4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285860"/>
            <a:ext cx="32861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F:\6\DSCN29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3276600" cy="24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4\Новая папка\DSCN6305.JPG"/>
          <p:cNvPicPr>
            <a:picLocks noGrp="1"/>
          </p:cNvPicPr>
          <p:nvPr>
            <p:ph idx="1"/>
          </p:nvPr>
        </p:nvPicPr>
        <p:blipFill>
          <a:blip r:embed="rId2" cstate="print"/>
          <a:srcRect l="10294" r="1471" b="8511"/>
          <a:stretch>
            <a:fillRect/>
          </a:stretch>
        </p:blipFill>
        <p:spPr bwMode="auto">
          <a:xfrm>
            <a:off x="571472" y="857232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5\DSCN6311.JPG"/>
          <p:cNvPicPr>
            <a:picLocks noChangeAspect="1" noChangeArrowheads="1"/>
          </p:cNvPicPr>
          <p:nvPr/>
        </p:nvPicPr>
        <p:blipFill>
          <a:blip r:embed="rId3" cstate="print"/>
          <a:srcRect t="9678" r="12903"/>
          <a:stretch>
            <a:fillRect/>
          </a:stretch>
        </p:blipFill>
        <p:spPr bwMode="auto">
          <a:xfrm>
            <a:off x="4714876" y="928670"/>
            <a:ext cx="3857620" cy="3000371"/>
          </a:xfrm>
          <a:prstGeom prst="rect">
            <a:avLst/>
          </a:prstGeom>
          <a:noFill/>
        </p:spPr>
      </p:pic>
      <p:pic>
        <p:nvPicPr>
          <p:cNvPr id="4098" name="Picture 2" descr="F:\3\DSCN6303.JPG"/>
          <p:cNvPicPr>
            <a:picLocks noChangeAspect="1" noChangeArrowheads="1"/>
          </p:cNvPicPr>
          <p:nvPr/>
        </p:nvPicPr>
        <p:blipFill>
          <a:blip r:embed="rId4" cstate="print"/>
          <a:srcRect l="12329" t="13497" r="609"/>
          <a:stretch>
            <a:fillRect/>
          </a:stretch>
        </p:blipFill>
        <p:spPr bwMode="auto">
          <a:xfrm>
            <a:off x="4714876" y="3857628"/>
            <a:ext cx="3834673" cy="2786082"/>
          </a:xfrm>
          <a:prstGeom prst="rect">
            <a:avLst/>
          </a:prstGeom>
          <a:noFill/>
        </p:spPr>
      </p:pic>
      <p:pic>
        <p:nvPicPr>
          <p:cNvPr id="3075" name="Picture 3" descr="F:\5\DSCN6315.JPG"/>
          <p:cNvPicPr>
            <a:picLocks noChangeAspect="1" noChangeArrowheads="1"/>
          </p:cNvPicPr>
          <p:nvPr/>
        </p:nvPicPr>
        <p:blipFill>
          <a:blip r:embed="rId5" cstate="print"/>
          <a:srcRect l="3703" t="19342" r="7407" b="9876"/>
          <a:stretch>
            <a:fillRect/>
          </a:stretch>
        </p:blipFill>
        <p:spPr bwMode="auto">
          <a:xfrm>
            <a:off x="571472" y="3929066"/>
            <a:ext cx="4143404" cy="26878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6429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Знакомство  с русскими народными музыкальными инструментами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6033282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2852"/>
            <a:ext cx="7043758" cy="650085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Отчетный концерт в русских народных костюмах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3074" name="Picture 2" descr="F:\Новая папка\DSCN7372.JPG"/>
          <p:cNvPicPr>
            <a:picLocks noChangeAspect="1" noChangeArrowheads="1"/>
          </p:cNvPicPr>
          <p:nvPr/>
        </p:nvPicPr>
        <p:blipFill>
          <a:blip r:embed="rId3" cstate="print"/>
          <a:srcRect t="23256" r="9302"/>
          <a:stretch>
            <a:fillRect/>
          </a:stretch>
        </p:blipFill>
        <p:spPr bwMode="auto">
          <a:xfrm>
            <a:off x="357158" y="1214422"/>
            <a:ext cx="3714776" cy="2500330"/>
          </a:xfrm>
          <a:prstGeom prst="rect">
            <a:avLst/>
          </a:prstGeom>
          <a:noFill/>
        </p:spPr>
      </p:pic>
      <p:pic>
        <p:nvPicPr>
          <p:cNvPr id="11" name="Рисунок 10" descr="F:\Новая папка\DSCN73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383626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Новая папка\DSCN7435.JPG"/>
          <p:cNvPicPr/>
          <p:nvPr/>
        </p:nvPicPr>
        <p:blipFill>
          <a:blip r:embed="rId5" cstate="print"/>
          <a:srcRect l="14470" t="29655" r="3875" b="2069"/>
          <a:stretch>
            <a:fillRect/>
          </a:stretch>
        </p:blipFill>
        <p:spPr bwMode="auto">
          <a:xfrm>
            <a:off x="4286248" y="4429132"/>
            <a:ext cx="3445947" cy="228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Новая папка\DSCN7406.JPG"/>
          <p:cNvPicPr/>
          <p:nvPr/>
        </p:nvPicPr>
        <p:blipFill>
          <a:blip r:embed="rId6" cstate="print"/>
          <a:srcRect l="14607"/>
          <a:stretch>
            <a:fillRect/>
          </a:stretch>
        </p:blipFill>
        <p:spPr bwMode="auto">
          <a:xfrm>
            <a:off x="4286248" y="1285860"/>
            <a:ext cx="3786214" cy="30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6758006" cy="5357850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     Приобщение личности к историко-культурному наследию в образовательном процессе через организацию образовательных путешествий при определенных условиях может стать фактором, влияющим на качество образовательной деятельности, обеспечивая благоприятную атмосферу для самопознания и самореализации человека.</a:t>
            </a: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404664"/>
            <a:ext cx="73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Актуальность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000108"/>
            <a:ext cx="6829444" cy="512605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У подрастающего поколения не сформирован достаточный уровень духовно-нравственного развития, чувство причастности к историко-культурной общности российского народа. Незнание нынешним поколением уникального культурного российского наследия.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142852"/>
            <a:ext cx="73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Проблема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12776"/>
            <a:ext cx="5972188" cy="471338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Формирование нравственных ценностей обучающихся через изучение традиций, обрядов, православных праздников русского народа</a:t>
            </a:r>
            <a:endParaRPr lang="ru-RU" sz="4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404664"/>
            <a:ext cx="73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Цель: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6829444" cy="5500726"/>
          </a:xfrm>
        </p:spPr>
        <p:txBody>
          <a:bodyPr>
            <a:normAutofit fontScale="5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4000" dirty="0" smtClean="0">
                <a:solidFill>
                  <a:srgbClr val="C00000"/>
                </a:solidFill>
              </a:rPr>
              <a:t>  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Изучить культуру,  быт и жизнь наших предков (устройство русской избы, предметы старинного быта, фольклор и народные игры).</a:t>
            </a:r>
          </a:p>
          <a:p>
            <a:pPr lvl="0">
              <a:buFont typeface="Wingdings" pitchFamily="2" charset="2"/>
              <a:buChar char="v"/>
            </a:pPr>
            <a:r>
              <a:rPr lang="ru-RU" sz="4400" dirty="0" smtClean="0">
                <a:solidFill>
                  <a:srgbClr val="C00000"/>
                </a:solidFill>
              </a:rPr>
              <a:t>  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Обогатить словарный запас детей народными пословицами и поговорками, названиями старинных предметов (печь, ухват, чугун, кочерга, прялка, коромысло).</a:t>
            </a:r>
          </a:p>
          <a:p>
            <a:pPr lvl="0">
              <a:buFont typeface="Wingdings" pitchFamily="2" charset="2"/>
              <a:buChar char="v"/>
            </a:pPr>
            <a:r>
              <a:rPr lang="ru-RU" sz="4400" dirty="0" smtClean="0">
                <a:solidFill>
                  <a:srgbClr val="C00000"/>
                </a:solidFill>
              </a:rPr>
              <a:t>  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Развивать творческие навыки через изготовление сувениров, подарков, предметов интерьера, атрибутов праздников Рождества, Масленицы и Пасхи.</a:t>
            </a:r>
          </a:p>
          <a:p>
            <a:pPr lvl="0">
              <a:buFont typeface="Wingdings" pitchFamily="2" charset="2"/>
              <a:buChar char="v"/>
            </a:pPr>
            <a:r>
              <a:rPr lang="ru-RU" sz="4400" dirty="0" smtClean="0">
                <a:solidFill>
                  <a:srgbClr val="C00000"/>
                </a:solidFill>
              </a:rPr>
              <a:t>  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Формировать  российскую гражданскую  идентичность.</a:t>
            </a:r>
          </a:p>
          <a:p>
            <a:pPr lvl="0">
              <a:buFont typeface="Wingdings" pitchFamily="2" charset="2"/>
              <a:buChar char="v"/>
            </a:pPr>
            <a:r>
              <a:rPr lang="ru-RU" sz="4400" dirty="0" smtClean="0">
                <a:solidFill>
                  <a:srgbClr val="C00000"/>
                </a:solidFill>
              </a:rPr>
              <a:t>   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Воспитывать у детей уважительное отношение к культуре, бережное отношение к предметам старины, интерес к народным традициям и обычаям.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404664"/>
            <a:ext cx="73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Задачи: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6676224" cy="11620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 Вековые традиции и обычаи русского народа       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643174" y="1412776"/>
            <a:ext cx="4572032" cy="5159496"/>
          </a:xfrm>
        </p:spPr>
        <p:txBody>
          <a:bodyPr>
            <a:normAutofit fontScale="47500" lnSpcReduction="20000"/>
          </a:bodyPr>
          <a:lstStyle/>
          <a:p>
            <a:r>
              <a:rPr lang="ru-RU" sz="4000" b="1" dirty="0" smtClean="0"/>
              <a:t> </a:t>
            </a:r>
            <a:endParaRPr lang="ru-RU" sz="4000" dirty="0" smtClean="0"/>
          </a:p>
          <a:p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</a:rPr>
              <a:t>Россия – поистине уникальная страна, которая наряду с высокоразвитой современной культурой бережно хранит традиции своей нации, глубоко уходящие корнями не только в православие, но даже в язычество. Россияне продолжают отмечать языческие праздники, верят в многочисленные народные приметы и предания.</a:t>
            </a:r>
          </a:p>
          <a:p>
            <a:r>
              <a:rPr lang="ru-RU" sz="5100" dirty="0" smtClean="0">
                <a:solidFill>
                  <a:schemeClr val="bg2">
                    <a:lumMod val="10000"/>
                  </a:schemeClr>
                </a:solidFill>
              </a:rPr>
              <a:t>Христианство подарило русским такие замечательные праздники, как Пасха, Рождество и обряд Крещения, а язычество – Масленицу и Ивана Купалу.</a:t>
            </a:r>
            <a:endParaRPr lang="ru-RU" sz="51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pic>
        <p:nvPicPr>
          <p:cNvPr id="8" name="Рисунок 7" descr="Пасха в России - крашеные яйца">
            <a:hlinkClick r:id="rId3" tooltip="&quot;Пасха в России - крашеные яйца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00175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улич - традиционное угощение на Пасху в России ">
            <a:hlinkClick r:id="rId5" tooltip="&quot;Кулич - традиционное угощение на Пасху в России 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357562"/>
            <a:ext cx="18573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ождество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5072074"/>
            <a:ext cx="18573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15328" cy="58418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Изучение традиций и обычаев Рождества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F:\Новая папка\DSCN551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ЮЦ\Desktop\РМО Образовательное путешествие февраль\Фото к презентации\DSCN59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3929090" cy="284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ЮЦ\Desktop\РМО Образовательное путешествие февраль\Фото к презентации\DSCN59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ая папка\DSCN58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928670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2910" y="342900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Изучение Библии и показ теневого театра «Рождение Иисуса Христа»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24" y="260648"/>
            <a:ext cx="6500858" cy="7394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Украшение елки и интерьера игрушками, изготовленными своими руками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Admin\Рабочий стол\в.мальми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14350"/>
            <a:ext cx="2714625" cy="168592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3151262"/>
            <a:ext cx="2714625" cy="1685925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в.мальми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43725" y="5815558"/>
            <a:ext cx="2714625" cy="16859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57158" y="285728"/>
            <a:ext cx="695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" name="Рисунок 19" descr="F:\фото Липатова\DSCN82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285860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F:\фото Липатова\DSCN83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429132"/>
            <a:ext cx="3000396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F:\Новая папка\DSCN5846.JPG"/>
          <p:cNvPicPr/>
          <p:nvPr/>
        </p:nvPicPr>
        <p:blipFill>
          <a:blip r:embed="rId5" cstate="print"/>
          <a:srcRect l="-534" t="19948" r="-534" b="13879"/>
          <a:stretch>
            <a:fillRect/>
          </a:stretch>
        </p:blipFill>
        <p:spPr bwMode="auto">
          <a:xfrm>
            <a:off x="428596" y="1285860"/>
            <a:ext cx="31432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F:\3\DSCN58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071942"/>
            <a:ext cx="3571900" cy="252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348</Words>
  <Application>Microsoft Office PowerPoint</Application>
  <PresentationFormat>Экран (4:3)</PresentationFormat>
  <Paragraphs>54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Образовательное путешествие по изучению традиций, обрядов, костюмов России  (из опыта работы)</vt:lpstr>
      <vt:lpstr>Образовательное путешествие – это форма проектной деятельности</vt:lpstr>
      <vt:lpstr>                         </vt:lpstr>
      <vt:lpstr>                         </vt:lpstr>
      <vt:lpstr>                         </vt:lpstr>
      <vt:lpstr>                         </vt:lpstr>
      <vt:lpstr> Вековые традиции и обычаи русского народа        </vt:lpstr>
      <vt:lpstr>Изучение традиций и обычаев Рождества</vt:lpstr>
      <vt:lpstr> Украшение елки и интерьера игрушками, изготовленными своими руками</vt:lpstr>
      <vt:lpstr>Театрализованное представление с изучением колядок  на Рождество  «Гуляйте ребятки в зимние Святки»</vt:lpstr>
      <vt:lpstr>Ежегодные мастер-классы для детей и родителей по изготовлению атрибутов и подарков к православным праздникам</vt:lpstr>
      <vt:lpstr>                         </vt:lpstr>
      <vt:lpstr>Сжигание чучела Масленицы,  катание с горок, поедание блинов</vt:lpstr>
      <vt:lpstr>                         </vt:lpstr>
      <vt:lpstr>                         </vt:lpstr>
      <vt:lpstr>                         </vt:lpstr>
      <vt:lpstr>                         </vt:lpstr>
      <vt:lpstr>                         </vt:lpstr>
      <vt:lpstr>                         </vt:lpstr>
      <vt:lpstr>                         </vt:lpstr>
      <vt:lpstr>Знакомство  с русскими народными музыкальными инструментами</vt:lpstr>
      <vt:lpstr>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Танцы народов Карелии</dc:title>
  <cp:lastModifiedBy>DNA7 X64</cp:lastModifiedBy>
  <cp:revision>101</cp:revision>
  <dcterms:modified xsi:type="dcterms:W3CDTF">2019-02-17T19:20:46Z</dcterms:modified>
</cp:coreProperties>
</file>